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5" r:id="rId2"/>
    <p:sldId id="272" r:id="rId3"/>
    <p:sldId id="264" r:id="rId4"/>
    <p:sldId id="271" r:id="rId5"/>
    <p:sldId id="263" r:id="rId6"/>
    <p:sldId id="267" r:id="rId7"/>
    <p:sldId id="268" r:id="rId8"/>
    <p:sldId id="266" r:id="rId9"/>
    <p:sldId id="273" r:id="rId10"/>
    <p:sldId id="260" r:id="rId11"/>
    <p:sldId id="265" r:id="rId12"/>
    <p:sldId id="257" r:id="rId13"/>
    <p:sldId id="258" r:id="rId14"/>
    <p:sldId id="261" r:id="rId15"/>
    <p:sldId id="281" r:id="rId16"/>
    <p:sldId id="269" r:id="rId17"/>
    <p:sldId id="259" r:id="rId18"/>
    <p:sldId id="276" r:id="rId19"/>
    <p:sldId id="277" r:id="rId20"/>
    <p:sldId id="278" r:id="rId21"/>
    <p:sldId id="279" r:id="rId22"/>
    <p:sldId id="28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2605511-542E-4EF8-BBCD-11F3804DFD94}" type="slidenum">
              <a:rPr lang="en-US" altLang="en-US"/>
              <a:pPr>
                <a:defRPr/>
              </a:pPr>
              <a:t>‹#›</a:t>
            </a:fld>
            <a:endParaRPr lang="en-US" altLang="en-US"/>
          </a:p>
        </p:txBody>
      </p:sp>
    </p:spTree>
    <p:extLst>
      <p:ext uri="{BB962C8B-B14F-4D97-AF65-F5344CB8AC3E}">
        <p14:creationId xmlns:p14="http://schemas.microsoft.com/office/powerpoint/2010/main" val="2517892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09063E5-209A-4E21-A56B-B217B211CECF}" type="slidenum">
              <a:rPr lang="en-US" altLang="en-US" smtClean="0"/>
              <a:pPr eaLnBrk="1" hangingPunct="1">
                <a:spcBef>
                  <a:spcPct val="0"/>
                </a:spcBef>
              </a:pPr>
              <a:t>1</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9AD48B6-9405-4C04-90B8-39A89D31EEF9}" type="slidenum">
              <a:rPr lang="en-US" altLang="en-US" smtClean="0"/>
              <a:pPr eaLnBrk="1" hangingPunct="1">
                <a:spcBef>
                  <a:spcPct val="0"/>
                </a:spcBef>
              </a:pPr>
              <a:t>10</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8DC3701-F2F0-4DE6-BA78-A04C843D5AE3}" type="slidenum">
              <a:rPr lang="en-US" altLang="en-US" smtClean="0"/>
              <a:pPr eaLnBrk="1" hangingPunct="1">
                <a:spcBef>
                  <a:spcPct val="0"/>
                </a:spcBef>
              </a:pPr>
              <a:t>11</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0D2A36D-F7DE-4260-91E8-9C991EDB8E6A}" type="slidenum">
              <a:rPr lang="en-US" altLang="en-US" smtClean="0"/>
              <a:pPr eaLnBrk="1" hangingPunct="1">
                <a:spcBef>
                  <a:spcPct val="0"/>
                </a:spcBef>
              </a:pPr>
              <a:t>12</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0E35A30-F6BB-43CE-857D-2BB375CD2E79}" type="slidenum">
              <a:rPr lang="en-US" altLang="en-US" smtClean="0"/>
              <a:pPr eaLnBrk="1" hangingPunct="1">
                <a:spcBef>
                  <a:spcPct val="0"/>
                </a:spcBef>
              </a:pPr>
              <a:t>13</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39838D8-C81D-447F-97C6-B8838BF95ABA}" type="slidenum">
              <a:rPr lang="en-US" altLang="en-US" smtClean="0"/>
              <a:pPr eaLnBrk="1" hangingPunct="1">
                <a:spcBef>
                  <a:spcPct val="0"/>
                </a:spcBef>
              </a:pPr>
              <a:t>14</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61387C4-8511-46E6-8F1E-E1B0136EC864}" type="slidenum">
              <a:rPr lang="en-US" altLang="en-US" smtClean="0"/>
              <a:pPr eaLnBrk="1" hangingPunct="1">
                <a:spcBef>
                  <a:spcPct val="0"/>
                </a:spcBef>
              </a:pPr>
              <a:t>16</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7842CA-D398-4E6B-8BE9-F1F1C0B73B6F}" type="slidenum">
              <a:rPr lang="en-US" altLang="en-US" smtClean="0"/>
              <a:pPr eaLnBrk="1" hangingPunct="1">
                <a:spcBef>
                  <a:spcPct val="0"/>
                </a:spcBef>
              </a:pPr>
              <a:t>17</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DB2C2B0-4595-4E47-80C4-13E11495FA02}" type="slidenum">
              <a:rPr lang="en-US" altLang="en-US" smtClean="0"/>
              <a:pPr eaLnBrk="1" hangingPunct="1">
                <a:spcBef>
                  <a:spcPct val="0"/>
                </a:spcBef>
              </a:pPr>
              <a:t>18</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DD54BF1-BFF1-4E56-8C57-55D692EA027B}" type="slidenum">
              <a:rPr lang="en-US" altLang="en-US" smtClean="0"/>
              <a:pPr eaLnBrk="1" hangingPunct="1">
                <a:spcBef>
                  <a:spcPct val="0"/>
                </a:spcBef>
              </a:pPr>
              <a:t>21</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0139FA8-431B-41FD-9CDB-2CF4B1DF1EA0}" type="slidenum">
              <a:rPr lang="en-US" altLang="en-US" smtClean="0"/>
              <a:pPr eaLnBrk="1" hangingPunct="1">
                <a:spcBef>
                  <a:spcPct val="0"/>
                </a:spcBef>
              </a:pPr>
              <a:t>2</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C519E0C-3AE6-4FDF-9BCC-4D9FE5F3170A}" type="slidenum">
              <a:rPr lang="en-US" altLang="en-US" smtClean="0"/>
              <a:pPr eaLnBrk="1" hangingPunct="1">
                <a:spcBef>
                  <a:spcPct val="0"/>
                </a:spcBef>
              </a:pPr>
              <a:t>3</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4FB01E0-2064-48CF-AF43-D5AA1CE592CB}" type="slidenum">
              <a:rPr lang="en-US" altLang="en-US" smtClean="0"/>
              <a:pPr eaLnBrk="1" hangingPunct="1">
                <a:spcBef>
                  <a:spcPct val="0"/>
                </a:spcBef>
              </a:pPr>
              <a:t>4</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CD3703D-9A9E-4236-8F96-6AE13771A374}" type="slidenum">
              <a:rPr lang="en-US" altLang="en-US" smtClean="0"/>
              <a:pPr eaLnBrk="1" hangingPunct="1">
                <a:spcBef>
                  <a:spcPct val="0"/>
                </a:spcBef>
              </a:pPr>
              <a:t>5</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4BEB7EC-73C9-4CFC-B2C3-207896E74707}" type="slidenum">
              <a:rPr lang="en-US" altLang="en-US" smtClean="0"/>
              <a:pPr eaLnBrk="1" hangingPunct="1">
                <a:spcBef>
                  <a:spcPct val="0"/>
                </a:spcBef>
              </a:pPr>
              <a:t>6</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EC08C75-C14D-4714-A37E-EAE5D56E7924}" type="slidenum">
              <a:rPr lang="en-US" altLang="en-US" smtClean="0"/>
              <a:pPr eaLnBrk="1" hangingPunct="1">
                <a:spcBef>
                  <a:spcPct val="0"/>
                </a:spcBef>
              </a:pPr>
              <a:t>7</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87A22B5-B4F1-4C2A-8CA1-EB8C4FA671C7}" type="slidenum">
              <a:rPr lang="en-US" altLang="en-US" smtClean="0"/>
              <a:pPr eaLnBrk="1" hangingPunct="1">
                <a:spcBef>
                  <a:spcPct val="0"/>
                </a:spcBef>
              </a:pPr>
              <a:t>8</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D121BE1-7746-4474-91D7-E374D517DF75}" type="slidenum">
              <a:rPr lang="en-US" altLang="en-US" smtClean="0"/>
              <a:pPr eaLnBrk="1" hangingPunct="1">
                <a:spcBef>
                  <a:spcPct val="0"/>
                </a:spcBef>
              </a:pPr>
              <a:t>9</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2A6102-D07D-4AA9-B457-3076800D6234}" type="slidenum">
              <a:rPr lang="en-US" altLang="en-US"/>
              <a:pPr>
                <a:defRPr/>
              </a:pPr>
              <a:t>‹#›</a:t>
            </a:fld>
            <a:endParaRPr lang="en-US" altLang="en-US"/>
          </a:p>
        </p:txBody>
      </p:sp>
    </p:spTree>
    <p:extLst>
      <p:ext uri="{BB962C8B-B14F-4D97-AF65-F5344CB8AC3E}">
        <p14:creationId xmlns:p14="http://schemas.microsoft.com/office/powerpoint/2010/main" val="261643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00424B-7DAB-47B9-A960-759D7E64E980}" type="slidenum">
              <a:rPr lang="en-US" altLang="en-US"/>
              <a:pPr>
                <a:defRPr/>
              </a:pPr>
              <a:t>‹#›</a:t>
            </a:fld>
            <a:endParaRPr lang="en-US" altLang="en-US"/>
          </a:p>
        </p:txBody>
      </p:sp>
    </p:spTree>
    <p:extLst>
      <p:ext uri="{BB962C8B-B14F-4D97-AF65-F5344CB8AC3E}">
        <p14:creationId xmlns:p14="http://schemas.microsoft.com/office/powerpoint/2010/main" val="2493787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D03860B-CE3D-471F-9285-2456189A3F3D}" type="slidenum">
              <a:rPr lang="en-US" altLang="en-US"/>
              <a:pPr>
                <a:defRPr/>
              </a:pPr>
              <a:t>‹#›</a:t>
            </a:fld>
            <a:endParaRPr lang="en-US" altLang="en-US"/>
          </a:p>
        </p:txBody>
      </p:sp>
    </p:spTree>
    <p:extLst>
      <p:ext uri="{BB962C8B-B14F-4D97-AF65-F5344CB8AC3E}">
        <p14:creationId xmlns:p14="http://schemas.microsoft.com/office/powerpoint/2010/main" val="102968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9440B19-3C23-40B4-9BB2-7148869A41AB}" type="slidenum">
              <a:rPr lang="en-US" altLang="en-US"/>
              <a:pPr>
                <a:defRPr/>
              </a:pPr>
              <a:t>‹#›</a:t>
            </a:fld>
            <a:endParaRPr lang="en-US" altLang="en-US"/>
          </a:p>
        </p:txBody>
      </p:sp>
    </p:spTree>
    <p:extLst>
      <p:ext uri="{BB962C8B-B14F-4D97-AF65-F5344CB8AC3E}">
        <p14:creationId xmlns:p14="http://schemas.microsoft.com/office/powerpoint/2010/main" val="106800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EE4BD9-39DB-49D2-AF50-630CB3E4B82E}" type="slidenum">
              <a:rPr lang="en-US" altLang="en-US"/>
              <a:pPr>
                <a:defRPr/>
              </a:pPr>
              <a:t>‹#›</a:t>
            </a:fld>
            <a:endParaRPr lang="en-US" altLang="en-US"/>
          </a:p>
        </p:txBody>
      </p:sp>
    </p:spTree>
    <p:extLst>
      <p:ext uri="{BB962C8B-B14F-4D97-AF65-F5344CB8AC3E}">
        <p14:creationId xmlns:p14="http://schemas.microsoft.com/office/powerpoint/2010/main" val="97956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0212102-ECD7-43F8-9072-541795D1CBD7}" type="slidenum">
              <a:rPr lang="en-US" altLang="en-US"/>
              <a:pPr>
                <a:defRPr/>
              </a:pPr>
              <a:t>‹#›</a:t>
            </a:fld>
            <a:endParaRPr lang="en-US" altLang="en-US"/>
          </a:p>
        </p:txBody>
      </p:sp>
    </p:spTree>
    <p:extLst>
      <p:ext uri="{BB962C8B-B14F-4D97-AF65-F5344CB8AC3E}">
        <p14:creationId xmlns:p14="http://schemas.microsoft.com/office/powerpoint/2010/main" val="2017469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F33F981-ACEA-4E12-8CFF-7BAADD2B9F1E}" type="slidenum">
              <a:rPr lang="en-US" altLang="en-US"/>
              <a:pPr>
                <a:defRPr/>
              </a:pPr>
              <a:t>‹#›</a:t>
            </a:fld>
            <a:endParaRPr lang="en-US" altLang="en-US"/>
          </a:p>
        </p:txBody>
      </p:sp>
    </p:spTree>
    <p:extLst>
      <p:ext uri="{BB962C8B-B14F-4D97-AF65-F5344CB8AC3E}">
        <p14:creationId xmlns:p14="http://schemas.microsoft.com/office/powerpoint/2010/main" val="211972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1FCE1B4-10BB-46E3-B203-13DDAF6121F1}" type="slidenum">
              <a:rPr lang="en-US" altLang="en-US"/>
              <a:pPr>
                <a:defRPr/>
              </a:pPr>
              <a:t>‹#›</a:t>
            </a:fld>
            <a:endParaRPr lang="en-US" altLang="en-US"/>
          </a:p>
        </p:txBody>
      </p:sp>
    </p:spTree>
    <p:extLst>
      <p:ext uri="{BB962C8B-B14F-4D97-AF65-F5344CB8AC3E}">
        <p14:creationId xmlns:p14="http://schemas.microsoft.com/office/powerpoint/2010/main" val="234926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F9F0AC6-AE0B-4EA1-9F7B-68F50B6DAE4A}" type="slidenum">
              <a:rPr lang="en-US" altLang="en-US"/>
              <a:pPr>
                <a:defRPr/>
              </a:pPr>
              <a:t>‹#›</a:t>
            </a:fld>
            <a:endParaRPr lang="en-US" altLang="en-US"/>
          </a:p>
        </p:txBody>
      </p:sp>
    </p:spTree>
    <p:extLst>
      <p:ext uri="{BB962C8B-B14F-4D97-AF65-F5344CB8AC3E}">
        <p14:creationId xmlns:p14="http://schemas.microsoft.com/office/powerpoint/2010/main" val="169323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6566BF-A69C-4AE2-B15C-5B8FBDA7B3C6}" type="slidenum">
              <a:rPr lang="en-US" altLang="en-US"/>
              <a:pPr>
                <a:defRPr/>
              </a:pPr>
              <a:t>‹#›</a:t>
            </a:fld>
            <a:endParaRPr lang="en-US" altLang="en-US"/>
          </a:p>
        </p:txBody>
      </p:sp>
    </p:spTree>
    <p:extLst>
      <p:ext uri="{BB962C8B-B14F-4D97-AF65-F5344CB8AC3E}">
        <p14:creationId xmlns:p14="http://schemas.microsoft.com/office/powerpoint/2010/main" val="5176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8DB8435-5F2A-49A1-BC4F-639DB1C69C88}" type="slidenum">
              <a:rPr lang="en-US" altLang="en-US"/>
              <a:pPr>
                <a:defRPr/>
              </a:pPr>
              <a:t>‹#›</a:t>
            </a:fld>
            <a:endParaRPr lang="en-US" altLang="en-US"/>
          </a:p>
        </p:txBody>
      </p:sp>
    </p:spTree>
    <p:extLst>
      <p:ext uri="{BB962C8B-B14F-4D97-AF65-F5344CB8AC3E}">
        <p14:creationId xmlns:p14="http://schemas.microsoft.com/office/powerpoint/2010/main" val="202807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DC66C4C-ED61-487F-A39C-94C08CCA4C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henrystreby@gmail.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gunnarrkramer@gmail.com" TargetMode="External"/><Relationship Id="rId4" Type="http://schemas.openxmlformats.org/officeDocument/2006/relationships/hyperlink" Target="mailto:sean.michael.peterson@gmail.com"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henrystreby.wix.com/researc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30175"/>
            <a:ext cx="7772400" cy="1470025"/>
          </a:xfrm>
        </p:spPr>
        <p:txBody>
          <a:bodyPr/>
          <a:lstStyle/>
          <a:p>
            <a:pPr eaLnBrk="1" hangingPunct="1"/>
            <a:r>
              <a:rPr lang="en-US" altLang="en-US" smtClean="0"/>
              <a:t>Figure-Eight Harness Design</a:t>
            </a:r>
            <a:br>
              <a:rPr lang="en-US" altLang="en-US" smtClean="0"/>
            </a:br>
            <a:r>
              <a:rPr lang="en-US" altLang="en-US" smtClean="0"/>
              <a:t>and Transmitter Attachment</a:t>
            </a:r>
          </a:p>
        </p:txBody>
      </p:sp>
      <p:sp>
        <p:nvSpPr>
          <p:cNvPr id="2051" name="Rectangle 3"/>
          <p:cNvSpPr>
            <a:spLocks noGrp="1" noChangeArrowheads="1"/>
          </p:cNvSpPr>
          <p:nvPr>
            <p:ph type="subTitle" idx="1"/>
          </p:nvPr>
        </p:nvSpPr>
        <p:spPr>
          <a:xfrm>
            <a:off x="381000" y="1524000"/>
            <a:ext cx="8534400" cy="4953000"/>
          </a:xfrm>
        </p:spPr>
        <p:txBody>
          <a:bodyPr/>
          <a:lstStyle/>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r>
              <a:rPr lang="en-US" altLang="en-US" sz="1800" smtClean="0"/>
              <a:t>Modifications by Streby et al. (2015) to methods</a:t>
            </a:r>
          </a:p>
          <a:p>
            <a:pPr eaLnBrk="1" hangingPunct="1"/>
            <a:r>
              <a:rPr lang="en-US" altLang="en-US" sz="1800" smtClean="0"/>
              <a:t> described by Rappole and Tipton (1991)</a:t>
            </a:r>
            <a:endParaRPr lang="en-US" altLang="en-US" sz="2800" smtClean="0"/>
          </a:p>
        </p:txBody>
      </p:sp>
      <p:pic>
        <p:nvPicPr>
          <p:cNvPr id="20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3777" y="1905000"/>
            <a:ext cx="437802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4038600"/>
            <a:ext cx="8229600" cy="1524000"/>
          </a:xfrm>
        </p:spPr>
        <p:txBody>
          <a:bodyPr/>
          <a:lstStyle/>
          <a:p>
            <a:pPr marL="0" indent="0" eaLnBrk="1" hangingPunct="1">
              <a:buFontTx/>
              <a:buNone/>
            </a:pPr>
            <a:r>
              <a:rPr lang="en-US" altLang="en-US" sz="1800" smtClean="0"/>
              <a:t>Place a bead of glue on the midline of the bottom (side that goes against the bird) of the transmitter between the battery and the transmitter.</a:t>
            </a:r>
          </a:p>
          <a:p>
            <a:pPr marL="0" indent="0" eaLnBrk="1" hangingPunct="1">
              <a:buFontTx/>
              <a:buNone/>
            </a:pPr>
            <a:endParaRPr lang="en-US" altLang="en-US" sz="1800" smtClean="0"/>
          </a:p>
          <a:p>
            <a:pPr marL="0" indent="0" eaLnBrk="1" hangingPunct="1">
              <a:buFontTx/>
              <a:buNone/>
            </a:pPr>
            <a:r>
              <a:rPr lang="en-US" altLang="en-US" sz="1800" smtClean="0"/>
              <a:t>This is where the harness will attach to the transmitter.  It is important to NOT attach the harness too close to the end of the battery (see image), which could allow the transmitter to flip up and probably affect the bird.</a:t>
            </a:r>
          </a:p>
        </p:txBody>
      </p:sp>
      <p:pic>
        <p:nvPicPr>
          <p:cNvPr id="11267" name="Picture 4" descr="glue dab"/>
          <p:cNvPicPr>
            <a:picLocks noChangeAspect="1" noChangeArrowheads="1"/>
          </p:cNvPicPr>
          <p:nvPr/>
        </p:nvPicPr>
        <p:blipFill>
          <a:blip r:embed="rId3">
            <a:extLst>
              <a:ext uri="{28A0092B-C50C-407E-A947-70E740481C1C}">
                <a14:useLocalDpi xmlns:a14="http://schemas.microsoft.com/office/drawing/2010/main" val="0"/>
              </a:ext>
            </a:extLst>
          </a:blip>
          <a:srcRect l="42500" t="24445" r="25833" b="37778"/>
          <a:stretch>
            <a:fillRect/>
          </a:stretch>
        </p:blipFill>
        <p:spPr bwMode="auto">
          <a:xfrm>
            <a:off x="3429000" y="990600"/>
            <a:ext cx="2895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Line 5"/>
          <p:cNvSpPr>
            <a:spLocks noChangeShapeType="1"/>
          </p:cNvSpPr>
          <p:nvPr/>
        </p:nvSpPr>
        <p:spPr bwMode="auto">
          <a:xfrm flipV="1">
            <a:off x="2438400" y="2286000"/>
            <a:ext cx="2514600" cy="152400"/>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 name="Text Box 6"/>
          <p:cNvSpPr txBox="1">
            <a:spLocks noChangeArrowheads="1"/>
          </p:cNvSpPr>
          <p:nvPr/>
        </p:nvSpPr>
        <p:spPr bwMode="auto">
          <a:xfrm>
            <a:off x="1600200" y="2209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t>Here</a:t>
            </a:r>
          </a:p>
        </p:txBody>
      </p:sp>
      <p:sp>
        <p:nvSpPr>
          <p:cNvPr id="11270" name="Text Box 7"/>
          <p:cNvSpPr txBox="1">
            <a:spLocks noChangeArrowheads="1"/>
          </p:cNvSpPr>
          <p:nvPr/>
        </p:nvSpPr>
        <p:spPr bwMode="auto">
          <a:xfrm>
            <a:off x="1447800" y="14478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t>NOT Here</a:t>
            </a:r>
          </a:p>
        </p:txBody>
      </p:sp>
      <p:sp>
        <p:nvSpPr>
          <p:cNvPr id="11271" name="Line 10"/>
          <p:cNvSpPr>
            <a:spLocks noChangeShapeType="1"/>
          </p:cNvSpPr>
          <p:nvPr/>
        </p:nvSpPr>
        <p:spPr bwMode="auto">
          <a:xfrm>
            <a:off x="2667000" y="1676400"/>
            <a:ext cx="2209800" cy="76200"/>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4618038"/>
            <a:ext cx="8229600" cy="1630362"/>
          </a:xfrm>
        </p:spPr>
        <p:txBody>
          <a:bodyPr/>
          <a:lstStyle/>
          <a:p>
            <a:pPr marL="0" indent="0" eaLnBrk="1" hangingPunct="1">
              <a:buFontTx/>
              <a:buNone/>
            </a:pPr>
            <a:r>
              <a:rPr lang="en-US" altLang="en-US" sz="1800" smtClean="0"/>
              <a:t>Place the knot on the dab of glue with the loops perpendicular to the transmitter. Let the glue dry.</a:t>
            </a:r>
          </a:p>
          <a:p>
            <a:pPr marL="0" indent="0" eaLnBrk="1" hangingPunct="1">
              <a:buFontTx/>
              <a:buNone/>
            </a:pPr>
            <a:endParaRPr lang="en-US" altLang="en-US" sz="1800" smtClean="0"/>
          </a:p>
          <a:p>
            <a:pPr marL="0" indent="0" eaLnBrk="1" hangingPunct="1">
              <a:buFontTx/>
              <a:buNone/>
            </a:pPr>
            <a:r>
              <a:rPr lang="en-US" altLang="en-US" sz="1800" smtClean="0"/>
              <a:t>If the loops are at any other angle, the antenna will angle off-center, which might affect the bird.</a:t>
            </a:r>
          </a:p>
        </p:txBody>
      </p:sp>
      <p:pic>
        <p:nvPicPr>
          <p:cNvPr id="12291" name="Picture 4" descr="harness in glue dab"/>
          <p:cNvPicPr>
            <a:picLocks noChangeAspect="1" noChangeArrowheads="1"/>
          </p:cNvPicPr>
          <p:nvPr/>
        </p:nvPicPr>
        <p:blipFill>
          <a:blip r:embed="rId3">
            <a:extLst>
              <a:ext uri="{28A0092B-C50C-407E-A947-70E740481C1C}">
                <a14:useLocalDpi xmlns:a14="http://schemas.microsoft.com/office/drawing/2010/main" val="0"/>
              </a:ext>
            </a:extLst>
          </a:blip>
          <a:srcRect l="27499" t="25555" r="23334" b="23334"/>
          <a:stretch>
            <a:fillRect/>
          </a:stretch>
        </p:blipFill>
        <p:spPr bwMode="auto">
          <a:xfrm>
            <a:off x="2286000" y="53340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3505200"/>
            <a:ext cx="8229600" cy="3048000"/>
          </a:xfrm>
        </p:spPr>
        <p:txBody>
          <a:bodyPr/>
          <a:lstStyle/>
          <a:p>
            <a:pPr marL="0" indent="0" eaLnBrk="1" hangingPunct="1">
              <a:buFontTx/>
              <a:buNone/>
            </a:pPr>
            <a:r>
              <a:rPr lang="en-US" altLang="en-US" sz="1800" smtClean="0"/>
              <a:t>Flip the transmitter over.</a:t>
            </a:r>
          </a:p>
          <a:p>
            <a:pPr marL="0" indent="0" eaLnBrk="1" hangingPunct="1">
              <a:buFontTx/>
              <a:buNone/>
            </a:pPr>
            <a:endParaRPr lang="en-US" altLang="en-US" sz="1800" smtClean="0"/>
          </a:p>
          <a:p>
            <a:pPr marL="0" indent="0" eaLnBrk="1" hangingPunct="1">
              <a:buFontTx/>
              <a:buNone/>
            </a:pPr>
            <a:r>
              <a:rPr lang="en-US" altLang="en-US" sz="1800" smtClean="0"/>
              <a:t>Place another bead of glue on the top of the transmitter.</a:t>
            </a:r>
          </a:p>
          <a:p>
            <a:pPr marL="0" indent="0" eaLnBrk="1" hangingPunct="1">
              <a:buFontTx/>
              <a:buNone/>
            </a:pPr>
            <a:endParaRPr lang="en-US" altLang="en-US" sz="1800" smtClean="0"/>
          </a:p>
          <a:p>
            <a:pPr marL="0" indent="0" eaLnBrk="1" hangingPunct="1">
              <a:buFontTx/>
              <a:buNone/>
            </a:pPr>
            <a:r>
              <a:rPr lang="en-US" altLang="en-US" sz="1800" smtClean="0"/>
              <a:t>Wrap the loose ends of the harness around the transmitter and across the bead of glue.</a:t>
            </a:r>
          </a:p>
          <a:p>
            <a:pPr marL="0" indent="0" eaLnBrk="1" hangingPunct="1">
              <a:buFontTx/>
              <a:buNone/>
            </a:pPr>
            <a:endParaRPr lang="en-US" altLang="en-US" sz="1800" smtClean="0"/>
          </a:p>
          <a:p>
            <a:pPr marL="0" indent="0" eaLnBrk="1" hangingPunct="1">
              <a:buFontTx/>
              <a:buNone/>
            </a:pPr>
            <a:r>
              <a:rPr lang="en-US" altLang="en-US" sz="1800" smtClean="0"/>
              <a:t>Note: We use a gel superglue for all of this. It allows you to make a dab or bead instead of coating an area with a thin layer.</a:t>
            </a:r>
          </a:p>
        </p:txBody>
      </p:sp>
      <p:pic>
        <p:nvPicPr>
          <p:cNvPr id="13315" name="Picture 4" descr="flip over"/>
          <p:cNvPicPr>
            <a:picLocks noChangeAspect="1" noChangeArrowheads="1"/>
          </p:cNvPicPr>
          <p:nvPr/>
        </p:nvPicPr>
        <p:blipFill>
          <a:blip r:embed="rId3">
            <a:extLst>
              <a:ext uri="{28A0092B-C50C-407E-A947-70E740481C1C}">
                <a14:useLocalDpi xmlns:a14="http://schemas.microsoft.com/office/drawing/2010/main" val="0"/>
              </a:ext>
            </a:extLst>
          </a:blip>
          <a:srcRect l="25000" t="22223" r="24167" b="22221"/>
          <a:stretch>
            <a:fillRect/>
          </a:stretch>
        </p:blipFill>
        <p:spPr bwMode="auto">
          <a:xfrm>
            <a:off x="0" y="755650"/>
            <a:ext cx="2667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another dab"/>
          <p:cNvPicPr>
            <a:picLocks noChangeAspect="1" noChangeArrowheads="1"/>
          </p:cNvPicPr>
          <p:nvPr/>
        </p:nvPicPr>
        <p:blipFill>
          <a:blip r:embed="rId4">
            <a:extLst>
              <a:ext uri="{28A0092B-C50C-407E-A947-70E740481C1C}">
                <a14:useLocalDpi xmlns:a14="http://schemas.microsoft.com/office/drawing/2010/main" val="0"/>
              </a:ext>
            </a:extLst>
          </a:blip>
          <a:srcRect l="20833" t="23334" r="23334" b="23334"/>
          <a:stretch>
            <a:fillRect/>
          </a:stretch>
        </p:blipFill>
        <p:spPr bwMode="auto">
          <a:xfrm>
            <a:off x="2879725" y="755650"/>
            <a:ext cx="298767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wrap around"/>
          <p:cNvPicPr>
            <a:picLocks noChangeAspect="1" noChangeArrowheads="1"/>
          </p:cNvPicPr>
          <p:nvPr/>
        </p:nvPicPr>
        <p:blipFill>
          <a:blip r:embed="rId5">
            <a:extLst>
              <a:ext uri="{28A0092B-C50C-407E-A947-70E740481C1C}">
                <a14:useLocalDpi xmlns:a14="http://schemas.microsoft.com/office/drawing/2010/main" val="0"/>
              </a:ext>
            </a:extLst>
          </a:blip>
          <a:srcRect l="22501" t="27777" r="24167" b="23334"/>
          <a:stretch>
            <a:fillRect/>
          </a:stretch>
        </p:blipFill>
        <p:spPr bwMode="auto">
          <a:xfrm>
            <a:off x="6030913" y="755650"/>
            <a:ext cx="3113087"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200" y="4572000"/>
            <a:ext cx="8229600" cy="1524000"/>
          </a:xfrm>
        </p:spPr>
        <p:txBody>
          <a:bodyPr/>
          <a:lstStyle/>
          <a:p>
            <a:pPr marL="0" indent="0" eaLnBrk="1" hangingPunct="1">
              <a:buFontTx/>
              <a:buNone/>
            </a:pPr>
            <a:r>
              <a:rPr lang="en-US" altLang="en-US" sz="1800" dirty="0" smtClean="0"/>
              <a:t>Cut the loose ends of the harness.</a:t>
            </a:r>
          </a:p>
          <a:p>
            <a:pPr marL="0" indent="0" eaLnBrk="1" hangingPunct="1">
              <a:buFontTx/>
              <a:buNone/>
            </a:pPr>
            <a:endParaRPr lang="en-US" altLang="en-US" sz="1800" dirty="0" smtClean="0"/>
          </a:p>
          <a:p>
            <a:pPr marL="0" indent="0" eaLnBrk="1" hangingPunct="1">
              <a:buFontTx/>
              <a:buNone/>
            </a:pPr>
            <a:r>
              <a:rPr lang="en-US" altLang="en-US" sz="1800" dirty="0" smtClean="0"/>
              <a:t>Note: if your transmitters have the frequency displayed on the surface, make sure you write it down before you cover it up with the harness.</a:t>
            </a:r>
          </a:p>
        </p:txBody>
      </p:sp>
      <p:pic>
        <p:nvPicPr>
          <p:cNvPr id="14339" name="Picture 4" descr="cut ends"/>
          <p:cNvPicPr>
            <a:picLocks noChangeAspect="1" noChangeArrowheads="1"/>
          </p:cNvPicPr>
          <p:nvPr/>
        </p:nvPicPr>
        <p:blipFill>
          <a:blip r:embed="rId3">
            <a:extLst>
              <a:ext uri="{28A0092B-C50C-407E-A947-70E740481C1C}">
                <a14:useLocalDpi xmlns:a14="http://schemas.microsoft.com/office/drawing/2010/main" val="0"/>
              </a:ext>
            </a:extLst>
          </a:blip>
          <a:srcRect l="24167" t="25555" r="16667" b="17778"/>
          <a:stretch>
            <a:fillRect/>
          </a:stretch>
        </p:blipFill>
        <p:spPr bwMode="auto">
          <a:xfrm>
            <a:off x="2057400" y="304800"/>
            <a:ext cx="5410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457200" y="381000"/>
            <a:ext cx="79248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dirty="0"/>
              <a:t>To put the harness on the bird, follow the directions in our manuscript and those in </a:t>
            </a:r>
            <a:r>
              <a:rPr lang="en-US" altLang="en-US" sz="1800" dirty="0" err="1" smtClean="0"/>
              <a:t>Rappole</a:t>
            </a:r>
            <a:r>
              <a:rPr lang="en-US" altLang="en-US" sz="1800" dirty="0" smtClean="0"/>
              <a:t> </a:t>
            </a:r>
            <a:r>
              <a:rPr lang="en-US" altLang="en-US" sz="1800" dirty="0"/>
              <a:t>and Tipton (1991). Slide one loop over one foot and move the loop up the leg until it is snug against the body (between the </a:t>
            </a:r>
            <a:r>
              <a:rPr lang="en-US" altLang="en-US" sz="1800" dirty="0" smtClean="0"/>
              <a:t>thigh </a:t>
            </a:r>
            <a:r>
              <a:rPr lang="en-US" altLang="en-US" sz="1800" dirty="0"/>
              <a:t>and the body). Then pull the transmitter around the back of the bird (under the wings), and rest the transmitter on the lower back. Then pull the other loop around the other leg. It works best to pull </a:t>
            </a:r>
            <a:r>
              <a:rPr lang="en-US" altLang="en-US" sz="1800" dirty="0" smtClean="0"/>
              <a:t>that second </a:t>
            </a:r>
            <a:r>
              <a:rPr lang="en-US" altLang="en-US" sz="1800" dirty="0"/>
              <a:t>loop over the </a:t>
            </a:r>
            <a:r>
              <a:rPr lang="en-US" altLang="en-US" sz="1800" dirty="0" err="1"/>
              <a:t>tibiotarsal</a:t>
            </a:r>
            <a:r>
              <a:rPr lang="en-US" altLang="en-US" sz="1800" dirty="0"/>
              <a:t> joint, then over the toes, and finally over the knee.</a:t>
            </a:r>
          </a:p>
        </p:txBody>
      </p:sp>
      <p:grpSp>
        <p:nvGrpSpPr>
          <p:cNvPr id="15363" name="Group 8"/>
          <p:cNvGrpSpPr>
            <a:grpSpLocks/>
          </p:cNvGrpSpPr>
          <p:nvPr/>
        </p:nvGrpSpPr>
        <p:grpSpPr bwMode="auto">
          <a:xfrm>
            <a:off x="2667000" y="2667000"/>
            <a:ext cx="3581400" cy="2819400"/>
            <a:chOff x="1680" y="1680"/>
            <a:chExt cx="2448" cy="1932"/>
          </a:xfrm>
        </p:grpSpPr>
        <p:pic>
          <p:nvPicPr>
            <p:cNvPr id="15366" name="Picture 4" descr="bird kn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1776"/>
              <a:ext cx="2448" cy="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Line 6"/>
            <p:cNvSpPr>
              <a:spLocks noChangeShapeType="1"/>
            </p:cNvSpPr>
            <p:nvPr/>
          </p:nvSpPr>
          <p:spPr bwMode="auto">
            <a:xfrm flipH="1">
              <a:off x="2592" y="1680"/>
              <a:ext cx="624" cy="720"/>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65" name="Text Box 9"/>
          <p:cNvSpPr txBox="1">
            <a:spLocks noChangeArrowheads="1"/>
          </p:cNvSpPr>
          <p:nvPr/>
        </p:nvSpPr>
        <p:spPr bwMode="auto">
          <a:xfrm>
            <a:off x="304800" y="5562600"/>
            <a:ext cx="853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t>If you are putting transmitters on nestlings, it can be helpful to place a very small </a:t>
            </a:r>
          </a:p>
          <a:p>
            <a:pPr eaLnBrk="1" hangingPunct="1">
              <a:spcBef>
                <a:spcPct val="0"/>
              </a:spcBef>
              <a:buFontTx/>
              <a:buNone/>
            </a:pPr>
            <a:r>
              <a:rPr lang="en-US" altLang="en-US" sz="1800" dirty="0"/>
              <a:t>dab of skin-safe glue on the harness loop between the leg and the body. Nestlings </a:t>
            </a:r>
            <a:r>
              <a:rPr lang="en-US" altLang="en-US" sz="1800" dirty="0" smtClean="0"/>
              <a:t>tumble around in the nest, </a:t>
            </a:r>
            <a:r>
              <a:rPr lang="en-US" altLang="en-US" sz="1800" dirty="0"/>
              <a:t>and they can occasionally wriggle out of the harness before fledging.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Harness Placement</a:t>
            </a:r>
            <a:endParaRPr lang="en-US" dirty="0"/>
          </a:p>
        </p:txBody>
      </p:sp>
      <p:sp>
        <p:nvSpPr>
          <p:cNvPr id="3" name="Content Placeholder 2"/>
          <p:cNvSpPr>
            <a:spLocks noGrp="1"/>
          </p:cNvSpPr>
          <p:nvPr>
            <p:ph idx="1"/>
          </p:nvPr>
        </p:nvSpPr>
        <p:spPr/>
        <p:txBody>
          <a:bodyPr/>
          <a:lstStyle/>
          <a:p>
            <a:pPr marL="0" indent="0">
              <a:buNone/>
            </a:pPr>
            <a:r>
              <a:rPr lang="en-US" sz="2000" dirty="0" smtClean="0"/>
              <a:t>Figure 1 from </a:t>
            </a:r>
            <a:r>
              <a:rPr lang="en-US" sz="2000" dirty="0" err="1" smtClean="0"/>
              <a:t>Rappole</a:t>
            </a:r>
            <a:r>
              <a:rPr lang="en-US" sz="2000" dirty="0" smtClean="0"/>
              <a:t> and Tipton (1991) gives the impression that the harness (dotted black line below) fits somewhat loosely around the knee or maybe the lower leg.  We modified that figure here to demonstrate where the harness (green) should go up around the thigh (red).</a:t>
            </a:r>
            <a:endParaRPr lang="en-US" sz="2000"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219200" y="3276600"/>
            <a:ext cx="6754368" cy="306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324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533400" y="2819400"/>
            <a:ext cx="8229600" cy="2925763"/>
          </a:xfrm>
        </p:spPr>
        <p:txBody>
          <a:bodyPr/>
          <a:lstStyle/>
          <a:p>
            <a:pPr marL="0" indent="0" eaLnBrk="1" hangingPunct="1">
              <a:buFontTx/>
              <a:buNone/>
            </a:pPr>
            <a:r>
              <a:rPr lang="en-US" altLang="en-US" sz="1800" dirty="0" smtClean="0"/>
              <a:t>When you are done, the transmitter should fit snugly against the bird’s lower back (over the </a:t>
            </a:r>
            <a:r>
              <a:rPr lang="en-US" altLang="en-US" sz="1800" dirty="0" err="1" smtClean="0"/>
              <a:t>synsacrum</a:t>
            </a:r>
            <a:r>
              <a:rPr lang="en-US" altLang="en-US" sz="1800" dirty="0" smtClean="0"/>
              <a:t>).</a:t>
            </a:r>
          </a:p>
          <a:p>
            <a:pPr marL="0" indent="0" eaLnBrk="1" hangingPunct="1">
              <a:buFontTx/>
              <a:buNone/>
            </a:pPr>
            <a:endParaRPr lang="en-US" altLang="en-US" sz="800" dirty="0" smtClean="0"/>
          </a:p>
          <a:p>
            <a:pPr marL="0" indent="0" eaLnBrk="1" hangingPunct="1">
              <a:buFontTx/>
              <a:buNone/>
            </a:pPr>
            <a:r>
              <a:rPr lang="en-US" altLang="en-US" sz="1800" dirty="0" smtClean="0"/>
              <a:t>If you can easily slide the transmitter forward and backward or side to side without stretching the harness, it is probably too loose.</a:t>
            </a:r>
          </a:p>
          <a:p>
            <a:pPr marL="0" indent="0" eaLnBrk="1" hangingPunct="1">
              <a:buFontTx/>
              <a:buNone/>
            </a:pPr>
            <a:endParaRPr lang="en-US" altLang="en-US" sz="800" dirty="0" smtClean="0"/>
          </a:p>
          <a:p>
            <a:pPr marL="0" indent="0" eaLnBrk="1" hangingPunct="1">
              <a:buFontTx/>
              <a:buNone/>
            </a:pPr>
            <a:r>
              <a:rPr lang="en-US" altLang="en-US" sz="1800" dirty="0" smtClean="0"/>
              <a:t>If the harness pulls one or both of the bird’s legs out from under the body, it is too tight.</a:t>
            </a:r>
          </a:p>
          <a:p>
            <a:pPr marL="0" indent="0" eaLnBrk="1" hangingPunct="1">
              <a:buFontTx/>
              <a:buNone/>
            </a:pPr>
            <a:endParaRPr lang="en-US" altLang="en-US" sz="800" dirty="0" smtClean="0"/>
          </a:p>
          <a:p>
            <a:pPr marL="0" indent="0" eaLnBrk="1" hangingPunct="1">
              <a:buFontTx/>
              <a:buNone/>
            </a:pPr>
            <a:r>
              <a:rPr lang="en-US" altLang="en-US" sz="1800" dirty="0" smtClean="0"/>
              <a:t>A little loose is better than too tight during trials. It is better to have the bird drop the transmitter than to be injured by it. This is where the elastic is helpful. You can have the harness stretch a little and fit snugly without restraining the bird’s movements.</a:t>
            </a:r>
          </a:p>
        </p:txBody>
      </p:sp>
      <p:pic>
        <p:nvPicPr>
          <p:cNvPr id="16387" name="Picture 4" descr="transmitter on lower 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86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33400" y="3276600"/>
            <a:ext cx="8229600" cy="2620963"/>
          </a:xfrm>
        </p:spPr>
        <p:txBody>
          <a:bodyPr/>
          <a:lstStyle/>
          <a:p>
            <a:pPr marL="0" indent="0" eaLnBrk="1" hangingPunct="1">
              <a:buFontTx/>
              <a:buNone/>
            </a:pPr>
            <a:r>
              <a:rPr lang="en-US" altLang="en-US" sz="1800" dirty="0" smtClean="0"/>
              <a:t>On adult birds, the transmitter can go under the feathers, and is barely visible but for the antenna sticking out beyond the tail.</a:t>
            </a:r>
          </a:p>
          <a:p>
            <a:pPr marL="0" indent="0" eaLnBrk="1" hangingPunct="1">
              <a:buFontTx/>
              <a:buNone/>
            </a:pPr>
            <a:endParaRPr lang="en-US" altLang="en-US" sz="800" dirty="0" smtClean="0"/>
          </a:p>
          <a:p>
            <a:pPr marL="0" indent="0" eaLnBrk="1" hangingPunct="1">
              <a:buFontTx/>
              <a:buNone/>
            </a:pPr>
            <a:r>
              <a:rPr lang="en-US" altLang="en-US" sz="1800" dirty="0" smtClean="0"/>
              <a:t>For less feather displacement, the transmitter can be fitted over the feathers (see geolocator video for above feather methods).</a:t>
            </a:r>
          </a:p>
          <a:p>
            <a:pPr marL="0" indent="0" eaLnBrk="1" hangingPunct="1">
              <a:buFontTx/>
              <a:buNone/>
            </a:pPr>
            <a:endParaRPr lang="en-US" altLang="en-US" sz="800" dirty="0" smtClean="0"/>
          </a:p>
          <a:p>
            <a:pPr marL="0" indent="0" eaLnBrk="1" hangingPunct="1">
              <a:buFontTx/>
              <a:buNone/>
            </a:pPr>
            <a:r>
              <a:rPr lang="en-US" altLang="en-US" sz="1800" dirty="0" smtClean="0"/>
              <a:t>On nestlings, there will probably not be enough feathers to cover the transmitter. Optionally, shiny transmitters can be painted to match feather color so there isn’t a nice shiny bulls-eye on the fledgling’s back for predators to find (this can work with adults too if you prefer above the feather placement..</a:t>
            </a:r>
          </a:p>
        </p:txBody>
      </p:sp>
      <p:pic>
        <p:nvPicPr>
          <p:cNvPr id="17411" name="Picture 4" descr="final appea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609600"/>
            <a:ext cx="8229600" cy="5867400"/>
          </a:xfrm>
        </p:spPr>
        <p:txBody>
          <a:bodyPr/>
          <a:lstStyle/>
          <a:p>
            <a:pPr marL="0" indent="0" algn="ctr" eaLnBrk="1" hangingPunct="1">
              <a:lnSpc>
                <a:spcPct val="90000"/>
              </a:lnSpc>
              <a:buFontTx/>
              <a:buNone/>
              <a:defRPr/>
            </a:pPr>
            <a:r>
              <a:rPr lang="en-US" altLang="en-US" sz="4400" dirty="0" smtClean="0"/>
              <a:t>Tips</a:t>
            </a:r>
            <a:endParaRPr lang="en-US" altLang="en-US" sz="4400" dirty="0"/>
          </a:p>
          <a:p>
            <a:pPr eaLnBrk="1" hangingPunct="1">
              <a:lnSpc>
                <a:spcPct val="90000"/>
              </a:lnSpc>
              <a:defRPr/>
            </a:pPr>
            <a:endParaRPr lang="en-US" altLang="en-US" sz="2400" dirty="0" smtClean="0"/>
          </a:p>
          <a:p>
            <a:pPr marL="0" indent="0" eaLnBrk="1" hangingPunct="1">
              <a:lnSpc>
                <a:spcPct val="90000"/>
              </a:lnSpc>
              <a:buNone/>
              <a:defRPr/>
            </a:pPr>
            <a:r>
              <a:rPr lang="en-US" altLang="en-US" sz="1800" dirty="0" smtClean="0"/>
              <a:t>Before you release a radio-marked bird, turn the bird over, blow away the feathers on the body and legs, and make sure both harness loops are up between the thigh and the body.</a:t>
            </a:r>
            <a:endParaRPr lang="en-US" altLang="en-US" sz="1800" dirty="0"/>
          </a:p>
          <a:p>
            <a:pPr lvl="1" eaLnBrk="1" hangingPunct="1">
              <a:lnSpc>
                <a:spcPct val="90000"/>
              </a:lnSpc>
              <a:defRPr/>
            </a:pPr>
            <a:r>
              <a:rPr lang="en-US" altLang="en-US" sz="1800" dirty="0"/>
              <a:t>T</a:t>
            </a:r>
            <a:r>
              <a:rPr lang="en-US" altLang="en-US" sz="1800" dirty="0" smtClean="0"/>
              <a:t>he first loop might slide down the leg while you work the second loop onto the second leg.</a:t>
            </a:r>
          </a:p>
          <a:p>
            <a:pPr marL="0" indent="0" eaLnBrk="1" hangingPunct="1">
              <a:lnSpc>
                <a:spcPct val="90000"/>
              </a:lnSpc>
              <a:buNone/>
              <a:defRPr/>
            </a:pPr>
            <a:r>
              <a:rPr lang="en-US" altLang="en-US" sz="1800" dirty="0" smtClean="0"/>
              <a:t>This can go on a checklist that is referenced every time you radio-mark a bird.</a:t>
            </a:r>
          </a:p>
          <a:p>
            <a:pPr marL="0" indent="0" eaLnBrk="1" hangingPunct="1">
              <a:lnSpc>
                <a:spcPct val="90000"/>
              </a:lnSpc>
              <a:buNone/>
              <a:defRPr/>
            </a:pPr>
            <a:endParaRPr lang="en-US" altLang="en-US" sz="1800" dirty="0"/>
          </a:p>
          <a:p>
            <a:pPr marL="0" indent="0" eaLnBrk="1" hangingPunct="1">
              <a:lnSpc>
                <a:spcPct val="90000"/>
              </a:lnSpc>
              <a:buNone/>
              <a:defRPr/>
            </a:pPr>
            <a:r>
              <a:rPr lang="en-US" altLang="en-US" sz="1800" dirty="0" smtClean="0"/>
              <a:t>Another point for that checklist is to make sure the transmitter is transmitting. Make sure the magnet is off (or the solder didn’t break) by using a receiver to check for the signal before putting the transmitter on the bird, and again before releasing the bird. Releasing a bird with a non-functioning transmitter would be a very frustrating event.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Antenna Length</a:t>
            </a:r>
          </a:p>
        </p:txBody>
      </p:sp>
      <p:sp>
        <p:nvSpPr>
          <p:cNvPr id="19459" name="Content Placeholder 2"/>
          <p:cNvSpPr>
            <a:spLocks noGrp="1"/>
          </p:cNvSpPr>
          <p:nvPr>
            <p:ph idx="1"/>
          </p:nvPr>
        </p:nvSpPr>
        <p:spPr/>
        <p:txBody>
          <a:bodyPr/>
          <a:lstStyle/>
          <a:p>
            <a:pPr marL="0" indent="0">
              <a:buNone/>
            </a:pPr>
            <a:r>
              <a:rPr lang="en-US" altLang="en-US" sz="1800" dirty="0" smtClean="0"/>
              <a:t>Another consideration is the length of the transmitter antenna. Even if the antenna is flexible and coated in non-kinking, non-stick material (as is desired), using the shortest antenna possible for your tracking needs is important to avoid potential vegetation tangling.</a:t>
            </a:r>
          </a:p>
          <a:p>
            <a:pPr marL="0" indent="0">
              <a:buNone/>
            </a:pPr>
            <a:endParaRPr lang="en-US" altLang="en-US" sz="1800" dirty="0" smtClean="0"/>
          </a:p>
          <a:p>
            <a:pPr marL="0" indent="0">
              <a:buNone/>
            </a:pPr>
            <a:r>
              <a:rPr lang="en-US" altLang="en-US" sz="1800" dirty="0" smtClean="0"/>
              <a:t>Take a transmitter or two to your study area or similar habitat and trim the antenna down bit by bit to find the minimum length you can use. </a:t>
            </a:r>
          </a:p>
          <a:p>
            <a:pPr marL="0" indent="0">
              <a:buNone/>
            </a:pPr>
            <a:endParaRPr lang="en-US" altLang="en-US" sz="1800" dirty="0" smtClean="0"/>
          </a:p>
          <a:p>
            <a:pPr marL="0" indent="0">
              <a:buNone/>
            </a:pPr>
            <a:r>
              <a:rPr lang="en-US" altLang="en-US" sz="1800" dirty="0" smtClean="0"/>
              <a:t>As with all marking activities, err on the side of animal safety; it is better to spend extra time searching for a wide-ranging bird then to lose a study organism to marker effects for want of better range.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457200" y="3200400"/>
            <a:ext cx="8229600" cy="3200400"/>
          </a:xfrm>
        </p:spPr>
        <p:txBody>
          <a:bodyPr/>
          <a:lstStyle/>
          <a:p>
            <a:pPr eaLnBrk="1" hangingPunct="1"/>
            <a:r>
              <a:rPr lang="en-US" altLang="en-US" sz="1600" dirty="0" smtClean="0"/>
              <a:t>Harness material - We use elastic sewing thread that can be purchased at most sewing stores like Joann Fabrics.</a:t>
            </a:r>
          </a:p>
          <a:p>
            <a:pPr eaLnBrk="1" hangingPunct="1"/>
            <a:r>
              <a:rPr lang="en-US" altLang="en-US" sz="1600" dirty="0" err="1" smtClean="0"/>
              <a:t>Rappole</a:t>
            </a:r>
            <a:r>
              <a:rPr lang="en-US" altLang="en-US" sz="1600" dirty="0" smtClean="0"/>
              <a:t> and Tipton (1991) suggest catheter tubing or other “ligature material”.</a:t>
            </a:r>
          </a:p>
          <a:p>
            <a:pPr eaLnBrk="1" hangingPunct="1"/>
            <a:r>
              <a:rPr lang="en-US" altLang="en-US" sz="1600" dirty="0" smtClean="0"/>
              <a:t>We have found that elastic gives a nice amount of leeway for imperfect fitting due to individual size variation, and makes for an easier job of putting the transmitter on the bird and allows the transmitter to fall off, usually around 50 or 60 days after deployment.</a:t>
            </a:r>
          </a:p>
          <a:p>
            <a:pPr eaLnBrk="1" hangingPunct="1"/>
            <a:r>
              <a:rPr lang="en-US" altLang="en-US" sz="1600" dirty="0" smtClean="0"/>
              <a:t>Elastic also allows the harness to fit snugly without being too tight or limiting movement.</a:t>
            </a:r>
          </a:p>
          <a:p>
            <a:pPr eaLnBrk="1" hangingPunct="1"/>
            <a:r>
              <a:rPr lang="en-US" altLang="en-US" sz="1600" dirty="0" smtClean="0"/>
              <a:t>Elastic also allows for growth if you are putting transmitters on nestlings and plan to track them as fledglings.</a:t>
            </a:r>
          </a:p>
        </p:txBody>
      </p:sp>
      <p:pic>
        <p:nvPicPr>
          <p:cNvPr id="3075" name="Picture 4" descr="elastic thr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86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For Geolocators</a:t>
            </a:r>
          </a:p>
        </p:txBody>
      </p:sp>
      <p:sp>
        <p:nvSpPr>
          <p:cNvPr id="20483" name="Content Placeholder 2"/>
          <p:cNvSpPr>
            <a:spLocks noGrp="1"/>
          </p:cNvSpPr>
          <p:nvPr>
            <p:ph idx="1"/>
          </p:nvPr>
        </p:nvSpPr>
        <p:spPr/>
        <p:txBody>
          <a:bodyPr/>
          <a:lstStyle/>
          <a:p>
            <a:pPr marL="0" indent="0">
              <a:buNone/>
            </a:pPr>
            <a:r>
              <a:rPr lang="en-US" altLang="en-US" sz="1800" dirty="0" smtClean="0"/>
              <a:t>The harness for a geolocator can be made using the same methods, but with jewelry cord instead of elastic sewing thread.</a:t>
            </a:r>
          </a:p>
          <a:p>
            <a:pPr marL="0" indent="0">
              <a:buNone/>
            </a:pPr>
            <a:endParaRPr lang="en-US" altLang="en-US" sz="800" dirty="0" smtClean="0"/>
          </a:p>
          <a:p>
            <a:pPr marL="0" indent="0">
              <a:buNone/>
            </a:pPr>
            <a:r>
              <a:rPr lang="en-US" altLang="en-US" sz="1800" dirty="0" smtClean="0"/>
              <a:t>It takes a little practice to tie good knots with the jewelry cord.</a:t>
            </a:r>
          </a:p>
          <a:p>
            <a:pPr marL="0" indent="0">
              <a:buNone/>
            </a:pPr>
            <a:endParaRPr lang="en-US" altLang="en-US" sz="800" dirty="0" smtClean="0"/>
          </a:p>
          <a:p>
            <a:pPr marL="0" indent="0">
              <a:buNone/>
            </a:pPr>
            <a:r>
              <a:rPr lang="en-US" altLang="en-US" sz="1800" dirty="0" smtClean="0"/>
              <a:t>Fitting the geolocator to the bird is slightly more complicated due to the limited elasticity of the jewelry cord (see video for geolocator attachment).</a:t>
            </a:r>
          </a:p>
        </p:txBody>
      </p:sp>
      <p:pic>
        <p:nvPicPr>
          <p:cNvPr id="20484" name="Picture 2" descr="Stretch Magic Bead and Jewelry Cord, 0.5mm, 10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052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04800" y="1828800"/>
            <a:ext cx="8610600" cy="4525963"/>
          </a:xfrm>
        </p:spPr>
        <p:txBody>
          <a:bodyPr/>
          <a:lstStyle/>
          <a:p>
            <a:pPr marL="0" indent="0" eaLnBrk="1" hangingPunct="1">
              <a:buFontTx/>
              <a:buNone/>
              <a:defRPr/>
            </a:pPr>
            <a:r>
              <a:rPr lang="en-US" altLang="en-US" sz="2800" dirty="0" smtClean="0"/>
              <a:t>Every study and every study species will be different. If you want to discuss details, please email:</a:t>
            </a:r>
          </a:p>
          <a:p>
            <a:pPr eaLnBrk="1" hangingPunct="1">
              <a:defRPr/>
            </a:pPr>
            <a:r>
              <a:rPr lang="en-US" altLang="en-US" sz="2400" dirty="0" smtClean="0"/>
              <a:t>Henry Streby: </a:t>
            </a:r>
            <a:r>
              <a:rPr lang="en-US" altLang="en-US" sz="2400" dirty="0" smtClean="0">
                <a:hlinkClick r:id="rId3"/>
              </a:rPr>
              <a:t>henrystreby@gmail.com</a:t>
            </a:r>
            <a:r>
              <a:rPr lang="en-US" altLang="en-US" sz="2400" dirty="0" smtClean="0"/>
              <a:t>.</a:t>
            </a:r>
          </a:p>
          <a:p>
            <a:pPr eaLnBrk="1" hangingPunct="1">
              <a:defRPr/>
            </a:pPr>
            <a:r>
              <a:rPr lang="en-US" altLang="en-US" sz="2400" dirty="0" smtClean="0"/>
              <a:t>Sean Peterson: </a:t>
            </a:r>
            <a:r>
              <a:rPr lang="en-US" altLang="en-US" sz="2400" dirty="0" smtClean="0">
                <a:hlinkClick r:id="rId4"/>
              </a:rPr>
              <a:t>sean.michael.peterson@gmail.com</a:t>
            </a:r>
            <a:endParaRPr lang="en-US" altLang="en-US" sz="2400" dirty="0" smtClean="0"/>
          </a:p>
          <a:p>
            <a:pPr eaLnBrk="1" hangingPunct="1">
              <a:defRPr/>
            </a:pPr>
            <a:r>
              <a:rPr lang="en-US" altLang="en-US" sz="2400" dirty="0" smtClean="0"/>
              <a:t>Gunnar Kramer: </a:t>
            </a:r>
            <a:r>
              <a:rPr lang="en-US" altLang="en-US" sz="2400" dirty="0" smtClean="0">
                <a:hlinkClick r:id="rId5"/>
              </a:rPr>
              <a:t>gunnarrkramer@gmail.com</a:t>
            </a:r>
            <a:endParaRPr lang="en-US" altLang="en-US" sz="2400" dirty="0" smtClean="0"/>
          </a:p>
          <a:p>
            <a:pPr eaLnBrk="1" hangingPunct="1">
              <a:defRPr/>
            </a:pPr>
            <a:endParaRPr lang="en-US" altLang="en-US" sz="2400" dirty="0"/>
          </a:p>
          <a:p>
            <a:pPr marL="0" indent="0" eaLnBrk="1" hangingPunct="1">
              <a:buFontTx/>
              <a:buNone/>
              <a:defRPr/>
            </a:pPr>
            <a:endParaRPr lang="en-US" altLang="en-US" sz="1800" dirty="0" smtClean="0"/>
          </a:p>
        </p:txBody>
      </p:sp>
      <p:sp>
        <p:nvSpPr>
          <p:cNvPr id="3" name="Title 1"/>
          <p:cNvSpPr>
            <a:spLocks noGrp="1"/>
          </p:cNvSpPr>
          <p:nvPr>
            <p:ph type="title"/>
          </p:nvPr>
        </p:nvSpPr>
        <p:spPr>
          <a:xfrm>
            <a:off x="457200" y="274638"/>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1129982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These </a:t>
            </a:r>
            <a:r>
              <a:rPr lang="en-US" dirty="0"/>
              <a:t>M</a:t>
            </a:r>
            <a:r>
              <a:rPr lang="en-US" dirty="0" smtClean="0"/>
              <a:t>ethods</a:t>
            </a:r>
            <a:endParaRPr lang="en-US" dirty="0"/>
          </a:p>
        </p:txBody>
      </p:sp>
      <p:sp>
        <p:nvSpPr>
          <p:cNvPr id="3" name="Content Placeholder 2"/>
          <p:cNvSpPr>
            <a:spLocks noGrp="1"/>
          </p:cNvSpPr>
          <p:nvPr>
            <p:ph idx="1"/>
          </p:nvPr>
        </p:nvSpPr>
        <p:spPr/>
        <p:txBody>
          <a:bodyPr/>
          <a:lstStyle/>
          <a:p>
            <a:pPr marL="0" indent="0" eaLnBrk="1" hangingPunct="1">
              <a:buFontTx/>
              <a:buNone/>
              <a:defRPr/>
            </a:pPr>
            <a:r>
              <a:rPr lang="en-US" altLang="en-US" sz="2000" dirty="0"/>
              <a:t>If you publish research in which you </a:t>
            </a:r>
            <a:r>
              <a:rPr lang="en-US" altLang="en-US" sz="2000" dirty="0" smtClean="0"/>
              <a:t>use </a:t>
            </a:r>
            <a:r>
              <a:rPr lang="en-US" altLang="en-US" sz="2000" dirty="0"/>
              <a:t>these methods it is appropriate to cite these manuscripts</a:t>
            </a:r>
            <a:r>
              <a:rPr lang="en-US" altLang="en-US" sz="2000" dirty="0" smtClean="0"/>
              <a:t>:</a:t>
            </a:r>
          </a:p>
          <a:p>
            <a:pPr marL="0" indent="0" eaLnBrk="1" hangingPunct="1">
              <a:buFontTx/>
              <a:buNone/>
              <a:defRPr/>
            </a:pPr>
            <a:endParaRPr lang="en-US" altLang="en-US" sz="1600" dirty="0"/>
          </a:p>
          <a:p>
            <a:pPr marL="0" indent="0" eaLnBrk="1" hangingPunct="1">
              <a:buFontTx/>
              <a:buNone/>
              <a:defRPr/>
            </a:pPr>
            <a:r>
              <a:rPr lang="en-US" altLang="en-US" sz="1600" dirty="0"/>
              <a:t>Streby, H.M., T.L. McAllister, G.R. Kramer, S.M. Peterson, J.A. Lehman, and D.E. Andersen. 2015. Minimizing marker mass and handling time when attaching radio transmitters and </a:t>
            </a:r>
            <a:r>
              <a:rPr lang="en-US" altLang="en-US" sz="1600" dirty="0" err="1"/>
              <a:t>geolocators</a:t>
            </a:r>
            <a:r>
              <a:rPr lang="en-US" altLang="en-US" sz="1600" dirty="0"/>
              <a:t> to small songbirds. </a:t>
            </a:r>
            <a:r>
              <a:rPr lang="en-US" altLang="en-US" sz="1600" dirty="0" smtClean="0"/>
              <a:t>Condor</a:t>
            </a:r>
            <a:r>
              <a:rPr lang="en-US" altLang="en-US" sz="1600" dirty="0"/>
              <a:t>: Ornithological </a:t>
            </a:r>
            <a:r>
              <a:rPr lang="en-US" altLang="en-US" sz="1600" dirty="0" smtClean="0"/>
              <a:t>Applications</a:t>
            </a:r>
            <a:r>
              <a:rPr lang="en-US" altLang="en-US" sz="1600" dirty="0"/>
              <a:t> </a:t>
            </a:r>
            <a:r>
              <a:rPr lang="en-US" altLang="en-US" sz="1600" dirty="0" smtClean="0"/>
              <a:t>(in press, check Condor website for volume and page numbers).</a:t>
            </a:r>
          </a:p>
          <a:p>
            <a:pPr marL="0" indent="0" eaLnBrk="1" hangingPunct="1">
              <a:buFontTx/>
              <a:buNone/>
              <a:defRPr/>
            </a:pPr>
            <a:endParaRPr lang="en-US" altLang="en-US" sz="1600" dirty="0"/>
          </a:p>
          <a:p>
            <a:pPr marL="0" indent="0" eaLnBrk="1" hangingPunct="1">
              <a:buNone/>
              <a:defRPr/>
            </a:pPr>
            <a:r>
              <a:rPr lang="en-US" sz="1600" dirty="0" err="1"/>
              <a:t>Rappole</a:t>
            </a:r>
            <a:r>
              <a:rPr lang="en-US" sz="1600" dirty="0"/>
              <a:t>, </a:t>
            </a:r>
            <a:r>
              <a:rPr lang="en-US" sz="1600" dirty="0" smtClean="0"/>
              <a:t>J.H. </a:t>
            </a:r>
            <a:r>
              <a:rPr lang="en-US" sz="1600" dirty="0"/>
              <a:t>and </a:t>
            </a:r>
            <a:r>
              <a:rPr lang="en-US" sz="1600" dirty="0" smtClean="0"/>
              <a:t>A.R</a:t>
            </a:r>
            <a:r>
              <a:rPr lang="en-US" sz="1600" dirty="0"/>
              <a:t>. </a:t>
            </a:r>
            <a:r>
              <a:rPr lang="en-US" sz="1600" dirty="0" smtClean="0"/>
              <a:t>Tipton. 1991. </a:t>
            </a:r>
            <a:r>
              <a:rPr lang="en-US" sz="1600" dirty="0"/>
              <a:t>New harness design for attachment of radio transmitters to small passerines. Journal of Field Ornithology 62:335–337.</a:t>
            </a:r>
          </a:p>
          <a:p>
            <a:pPr marL="0" indent="0" eaLnBrk="1" hangingPunct="1">
              <a:buFontTx/>
              <a:buNone/>
              <a:defRPr/>
            </a:pPr>
            <a:endParaRPr lang="en-US" altLang="en-US" sz="1600" dirty="0" smtClean="0"/>
          </a:p>
          <a:p>
            <a:pPr marL="0" indent="0" eaLnBrk="1" hangingPunct="1">
              <a:buFontTx/>
              <a:buNone/>
              <a:defRPr/>
            </a:pPr>
            <a:r>
              <a:rPr lang="en-US" altLang="en-US" sz="2000" dirty="0" smtClean="0"/>
              <a:t>Please visit </a:t>
            </a:r>
            <a:r>
              <a:rPr lang="en-US" sz="2000" dirty="0">
                <a:hlinkClick r:id="rId2"/>
              </a:rPr>
              <a:t>http://</a:t>
            </a:r>
            <a:r>
              <a:rPr lang="en-US" sz="2000" dirty="0" smtClean="0">
                <a:hlinkClick r:id="rId2"/>
              </a:rPr>
              <a:t>henrystreby.wix.com/research</a:t>
            </a:r>
            <a:r>
              <a:rPr lang="en-US" sz="2000" dirty="0" smtClean="0"/>
              <a:t> for papers reporting research using these methods and controlled comparisons demonstrating a lack of effects on marked birds.</a:t>
            </a:r>
            <a:endParaRPr lang="en-US" altLang="en-US" sz="2000" dirty="0"/>
          </a:p>
        </p:txBody>
      </p:sp>
    </p:spTree>
    <p:extLst>
      <p:ext uri="{BB962C8B-B14F-4D97-AF65-F5344CB8AC3E}">
        <p14:creationId xmlns:p14="http://schemas.microsoft.com/office/powerpoint/2010/main" val="2121176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457200" y="533400"/>
            <a:ext cx="8229600" cy="2697163"/>
          </a:xfrm>
        </p:spPr>
        <p:txBody>
          <a:bodyPr/>
          <a:lstStyle/>
          <a:p>
            <a:pPr marL="0" indent="0" algn="ctr" eaLnBrk="1" hangingPunct="1">
              <a:buFontTx/>
              <a:buNone/>
            </a:pPr>
            <a:r>
              <a:rPr lang="en-US" altLang="en-US" smtClean="0"/>
              <a:t>Making a Harness</a:t>
            </a:r>
          </a:p>
          <a:p>
            <a:pPr marL="0" indent="0" algn="ctr" eaLnBrk="1" hangingPunct="1">
              <a:buFontTx/>
              <a:buNone/>
            </a:pPr>
            <a:r>
              <a:rPr lang="en-US" altLang="en-US" sz="1800" smtClean="0"/>
              <a:t>Cut &gt;10 cm of elastic thread (more for larger birds), and make a loop from ~1/3 of the segment, as shown.</a:t>
            </a:r>
          </a:p>
        </p:txBody>
      </p:sp>
      <p:pic>
        <p:nvPicPr>
          <p:cNvPr id="409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57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533400"/>
            <a:ext cx="8229600" cy="269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eaLnBrk="1" hangingPunct="1">
              <a:buFontTx/>
              <a:buNone/>
              <a:defRPr/>
            </a:pPr>
            <a:r>
              <a:rPr lang="en-US" altLang="en-US" kern="0" dirty="0" smtClean="0"/>
              <a:t>Making a Harness</a:t>
            </a:r>
          </a:p>
          <a:p>
            <a:pPr marL="0" indent="0" algn="ctr" eaLnBrk="1" hangingPunct="1">
              <a:buFontTx/>
              <a:buNone/>
              <a:defRPr/>
            </a:pPr>
            <a:r>
              <a:rPr lang="en-US" altLang="en-US" sz="1800" dirty="0" smtClean="0"/>
              <a:t>Wrap the long end of the elastic around the loop</a:t>
            </a:r>
          </a:p>
        </p:txBody>
      </p:sp>
      <p:pic>
        <p:nvPicPr>
          <p:cNvPr id="512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57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1219200"/>
            <a:ext cx="8229600" cy="5410200"/>
          </a:xfrm>
        </p:spPr>
        <p:txBody>
          <a:bodyPr/>
          <a:lstStyle/>
          <a:p>
            <a:pPr marL="0" indent="0" eaLnBrk="1" hangingPunct="1">
              <a:buFontTx/>
              <a:buNone/>
              <a:defRPr/>
            </a:pPr>
            <a:r>
              <a:rPr lang="en-US" altLang="en-US" sz="1800" dirty="0" smtClean="0"/>
              <a:t>Pull the long end through – basically, you are tying your shoes, and ending up with bunny-ears like below, left.</a:t>
            </a:r>
          </a:p>
          <a:p>
            <a:pPr marL="0" indent="0" eaLnBrk="1" hangingPunct="1">
              <a:buFontTx/>
              <a:buNone/>
              <a:defRPr/>
            </a:pPr>
            <a:r>
              <a:rPr lang="en-US" altLang="en-US" sz="1800" dirty="0" smtClean="0"/>
              <a:t>Leave the knot a little loose until you have adjusted the loops to approximately the correct length for your species. If you pull the knot tight and then try to adjust the loop length more than a little, you will get twisting in the loop (below right) which will cause issues when fitting the harness to the bird.</a:t>
            </a:r>
          </a:p>
          <a:p>
            <a:pPr eaLnBrk="1" hangingPunct="1">
              <a:defRPr/>
            </a:pPr>
            <a:endParaRPr lang="en-US" altLang="en-US" sz="1800" dirty="0" smtClean="0"/>
          </a:p>
          <a:p>
            <a:pPr eaLnBrk="1" hangingPunct="1">
              <a:defRPr/>
            </a:pPr>
            <a:endParaRPr lang="en-US" altLang="en-US" sz="1800" dirty="0" smtClean="0"/>
          </a:p>
          <a:p>
            <a:pPr eaLnBrk="1" hangingPunct="1">
              <a:defRPr/>
            </a:pPr>
            <a:endParaRPr lang="en-US" altLang="en-US" sz="1800" dirty="0" smtClean="0"/>
          </a:p>
          <a:p>
            <a:pPr eaLnBrk="1" hangingPunct="1">
              <a:defRPr/>
            </a:pPr>
            <a:endParaRPr lang="en-US" altLang="en-US" sz="1800" dirty="0" smtClean="0"/>
          </a:p>
          <a:p>
            <a:pPr eaLnBrk="1" hangingPunct="1">
              <a:defRPr/>
            </a:pPr>
            <a:endParaRPr lang="en-US" altLang="en-US" sz="1800" dirty="0" smtClean="0"/>
          </a:p>
          <a:p>
            <a:pPr eaLnBrk="1" hangingPunct="1">
              <a:defRPr/>
            </a:pPr>
            <a:endParaRPr lang="en-US" altLang="en-US" sz="1800" dirty="0" smtClean="0"/>
          </a:p>
          <a:p>
            <a:pPr eaLnBrk="1" hangingPunct="1">
              <a:defRPr/>
            </a:pPr>
            <a:endParaRPr lang="en-US" altLang="en-US" sz="1800" dirty="0" smtClean="0"/>
          </a:p>
          <a:p>
            <a:pPr eaLnBrk="1" hangingPunct="1">
              <a:defRPr/>
            </a:pPr>
            <a:endParaRPr lang="en-US" altLang="en-US" sz="1800" dirty="0" smtClean="0"/>
          </a:p>
          <a:p>
            <a:pPr eaLnBrk="1" hangingPunct="1">
              <a:defRPr/>
            </a:pPr>
            <a:endParaRPr lang="en-US" altLang="en-US" sz="1800" dirty="0" smtClean="0"/>
          </a:p>
          <a:p>
            <a:pPr marL="0" indent="0" eaLnBrk="1" hangingPunct="1">
              <a:buFontTx/>
              <a:buNone/>
              <a:defRPr/>
            </a:pPr>
            <a:r>
              <a:rPr lang="en-US" altLang="en-US" sz="1800" dirty="0" smtClean="0"/>
              <a:t>Adjust the loops to approximately the correct length (within a couple of mm), and then tighten the knot...</a:t>
            </a:r>
          </a:p>
        </p:txBody>
      </p:sp>
      <p:pic>
        <p:nvPicPr>
          <p:cNvPr id="6147" name="Picture 4" descr="loose kn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004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Group 9"/>
          <p:cNvGrpSpPr>
            <a:grpSpLocks/>
          </p:cNvGrpSpPr>
          <p:nvPr/>
        </p:nvGrpSpPr>
        <p:grpSpPr bwMode="auto">
          <a:xfrm>
            <a:off x="4648200" y="3200400"/>
            <a:ext cx="3429000" cy="2590800"/>
            <a:chOff x="3168" y="2016"/>
            <a:chExt cx="2352" cy="1764"/>
          </a:xfrm>
        </p:grpSpPr>
        <p:pic>
          <p:nvPicPr>
            <p:cNvPr id="6150" name="Picture 5" descr="bad tw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 y="2016"/>
              <a:ext cx="2352" cy="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Oval 7"/>
            <p:cNvSpPr>
              <a:spLocks noChangeArrowheads="1"/>
            </p:cNvSpPr>
            <p:nvPr/>
          </p:nvSpPr>
          <p:spPr bwMode="auto">
            <a:xfrm>
              <a:off x="3888" y="2304"/>
              <a:ext cx="1200" cy="1152"/>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152" name="Line 8"/>
            <p:cNvSpPr>
              <a:spLocks noChangeShapeType="1"/>
            </p:cNvSpPr>
            <p:nvPr/>
          </p:nvSpPr>
          <p:spPr bwMode="auto">
            <a:xfrm flipH="1">
              <a:off x="4128" y="2400"/>
              <a:ext cx="720" cy="9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 name="Rectangle 3"/>
          <p:cNvSpPr txBox="1">
            <a:spLocks noChangeArrowheads="1"/>
          </p:cNvSpPr>
          <p:nvPr/>
        </p:nvSpPr>
        <p:spPr bwMode="auto">
          <a:xfrm>
            <a:off x="457200" y="5334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eaLnBrk="1" hangingPunct="1">
              <a:buFontTx/>
              <a:buNone/>
              <a:defRPr/>
            </a:pPr>
            <a:r>
              <a:rPr lang="en-US" altLang="en-US" kern="0" dirty="0" smtClean="0"/>
              <a:t>Making a Harness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descr="measure"/>
          <p:cNvPicPr>
            <a:picLocks noChangeAspect="1" noChangeArrowheads="1"/>
          </p:cNvPicPr>
          <p:nvPr/>
        </p:nvPicPr>
        <p:blipFill>
          <a:blip r:embed="rId3">
            <a:extLst>
              <a:ext uri="{28A0092B-C50C-407E-A947-70E740481C1C}">
                <a14:useLocalDpi xmlns:a14="http://schemas.microsoft.com/office/drawing/2010/main" val="0"/>
              </a:ext>
            </a:extLst>
          </a:blip>
          <a:srcRect l="24167" t="20000" r="17500" b="17778"/>
          <a:stretch>
            <a:fillRect/>
          </a:stretch>
        </p:blipFill>
        <p:spPr bwMode="auto">
          <a:xfrm>
            <a:off x="3048000" y="1143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457200" y="5334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eaLnBrk="1" hangingPunct="1">
              <a:buFontTx/>
              <a:buNone/>
              <a:defRPr/>
            </a:pPr>
            <a:r>
              <a:rPr lang="en-US" altLang="en-US" kern="0" dirty="0" smtClean="0"/>
              <a:t>Making a Harness</a:t>
            </a:r>
          </a:p>
        </p:txBody>
      </p:sp>
      <p:sp>
        <p:nvSpPr>
          <p:cNvPr id="2" name="Content Placeholder 1"/>
          <p:cNvSpPr>
            <a:spLocks noGrp="1"/>
          </p:cNvSpPr>
          <p:nvPr>
            <p:ph idx="1"/>
          </p:nvPr>
        </p:nvSpPr>
        <p:spPr>
          <a:xfrm>
            <a:off x="457200" y="3657601"/>
            <a:ext cx="8229600" cy="2895599"/>
          </a:xfrm>
        </p:spPr>
        <p:txBody>
          <a:bodyPr/>
          <a:lstStyle/>
          <a:p>
            <a:pPr marL="0" indent="0">
              <a:buNone/>
            </a:pPr>
            <a:r>
              <a:rPr lang="en-US" sz="1800" dirty="0" smtClean="0"/>
              <a:t>Place the end of one loop around the end of a thin ruler. Use the ruler to measure the inside length of each loop (from end to knot) when the loop is pulled taught, but not stretched. Remove the harness from the ruler and adjust and re-measure each loop as necessary. About 22 mm fits Ovenbirds and 15 mm fits Golden-winged Warblers and Blue-winged Warblers.</a:t>
            </a:r>
          </a:p>
          <a:p>
            <a:pPr marL="0" indent="0">
              <a:buNone/>
            </a:pPr>
            <a:endParaRPr lang="en-US" sz="800" dirty="0" smtClean="0"/>
          </a:p>
          <a:p>
            <a:pPr marL="0" indent="0">
              <a:buNone/>
            </a:pPr>
            <a:r>
              <a:rPr lang="en-US" sz="1800" dirty="0" smtClean="0"/>
              <a:t>Determining loop size will require field trials. Depending on the elasticity of the thread you use, the measurements may be different. You can put harnesses of several potentially correct sizes on something less expensive than a transmitter, then capture a few birds of your study species, and see which fits best.</a:t>
            </a:r>
          </a:p>
          <a:p>
            <a:pPr marL="0" indent="0">
              <a:buNone/>
            </a:pPr>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Transmitters</a:t>
            </a:r>
          </a:p>
        </p:txBody>
      </p:sp>
      <p:sp>
        <p:nvSpPr>
          <p:cNvPr id="8195" name="Rectangle 3"/>
          <p:cNvSpPr>
            <a:spLocks noGrp="1" noChangeArrowheads="1"/>
          </p:cNvSpPr>
          <p:nvPr>
            <p:ph type="body" idx="1"/>
          </p:nvPr>
        </p:nvSpPr>
        <p:spPr>
          <a:xfrm>
            <a:off x="457200" y="1447800"/>
            <a:ext cx="8229600" cy="4525963"/>
          </a:xfrm>
        </p:spPr>
        <p:txBody>
          <a:bodyPr/>
          <a:lstStyle/>
          <a:p>
            <a:pPr marL="0" indent="0" eaLnBrk="1" hangingPunct="1">
              <a:buFontTx/>
              <a:buNone/>
              <a:defRPr/>
            </a:pPr>
            <a:r>
              <a:rPr lang="en-US" altLang="en-US" sz="1800" dirty="0" smtClean="0"/>
              <a:t>We attach the harness in the same place regardless of transmitter type, but here are a couple of example transmitters we’ve used for Ovenbirds and Golden-winged Warblers.</a:t>
            </a:r>
          </a:p>
          <a:p>
            <a:pPr eaLnBrk="1" hangingPunct="1">
              <a:defRPr/>
            </a:pPr>
            <a:endParaRPr lang="en-US" altLang="en-US" sz="2400" dirty="0"/>
          </a:p>
          <a:p>
            <a:pPr eaLnBrk="1" hangingPunct="1">
              <a:defRPr/>
            </a:pPr>
            <a:endParaRPr lang="en-US" altLang="en-US" sz="2400" dirty="0" smtClean="0"/>
          </a:p>
          <a:p>
            <a:pPr eaLnBrk="1" hangingPunct="1">
              <a:defRPr/>
            </a:pPr>
            <a:endParaRPr lang="en-US" altLang="en-US" sz="2400" dirty="0"/>
          </a:p>
          <a:p>
            <a:pPr eaLnBrk="1" hangingPunct="1">
              <a:defRPr/>
            </a:pPr>
            <a:endParaRPr lang="en-US" altLang="en-US" sz="2400" dirty="0" smtClean="0"/>
          </a:p>
          <a:p>
            <a:pPr eaLnBrk="1" hangingPunct="1">
              <a:defRPr/>
            </a:pPr>
            <a:endParaRPr lang="en-US" altLang="en-US" sz="2400" dirty="0"/>
          </a:p>
          <a:p>
            <a:pPr eaLnBrk="1" hangingPunct="1">
              <a:defRPr/>
            </a:pPr>
            <a:endParaRPr lang="en-US" altLang="en-US" sz="2400" dirty="0" smtClean="0"/>
          </a:p>
          <a:p>
            <a:pPr marL="0" indent="0" eaLnBrk="1" hangingPunct="1">
              <a:buFontTx/>
              <a:buNone/>
              <a:defRPr/>
            </a:pPr>
            <a:endParaRPr lang="en-US" altLang="en-US" sz="1600" dirty="0" smtClean="0"/>
          </a:p>
          <a:p>
            <a:pPr marL="0" indent="0" eaLnBrk="1" hangingPunct="1">
              <a:buFontTx/>
              <a:buNone/>
              <a:defRPr/>
            </a:pPr>
            <a:endParaRPr lang="en-US" altLang="en-US" sz="1600" dirty="0"/>
          </a:p>
          <a:p>
            <a:pPr marL="0" indent="0" eaLnBrk="1" hangingPunct="1">
              <a:buFontTx/>
              <a:buNone/>
              <a:defRPr/>
            </a:pPr>
            <a:r>
              <a:rPr lang="en-US" altLang="en-US" sz="1600" dirty="0" smtClean="0"/>
              <a:t>                           Both from Blackburn Transmitters (Nacogdoches, TX)</a:t>
            </a:r>
          </a:p>
        </p:txBody>
      </p:sp>
      <p:pic>
        <p:nvPicPr>
          <p:cNvPr id="8196" name="Picture 4" descr="transmitters"/>
          <p:cNvPicPr>
            <a:picLocks noChangeAspect="1" noChangeArrowheads="1"/>
          </p:cNvPicPr>
          <p:nvPr/>
        </p:nvPicPr>
        <p:blipFill>
          <a:blip r:embed="rId3">
            <a:extLst>
              <a:ext uri="{28A0092B-C50C-407E-A947-70E740481C1C}">
                <a14:useLocalDpi xmlns:a14="http://schemas.microsoft.com/office/drawing/2010/main" val="0"/>
              </a:ext>
            </a:extLst>
          </a:blip>
          <a:srcRect t="31561"/>
          <a:stretch>
            <a:fillRect/>
          </a:stretch>
        </p:blipFill>
        <p:spPr bwMode="auto">
          <a:xfrm>
            <a:off x="1828800" y="2473325"/>
            <a:ext cx="5424488"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3429000"/>
            <a:ext cx="8229600" cy="2697163"/>
          </a:xfrm>
        </p:spPr>
        <p:txBody>
          <a:bodyPr/>
          <a:lstStyle/>
          <a:p>
            <a:pPr marL="0" indent="0" eaLnBrk="1" hangingPunct="1">
              <a:lnSpc>
                <a:spcPct val="90000"/>
              </a:lnSpc>
              <a:buFontTx/>
              <a:buNone/>
            </a:pPr>
            <a:r>
              <a:rPr lang="en-US" altLang="en-US" sz="1800" dirty="0" smtClean="0"/>
              <a:t>If your transmitters have loose wire leads that require soldering to activate the transmitter (saving the mass of an internal magnet), bend those leads up around the battery to get them out of the way.</a:t>
            </a:r>
          </a:p>
          <a:p>
            <a:pPr marL="0" indent="0" eaLnBrk="1" hangingPunct="1">
              <a:lnSpc>
                <a:spcPct val="90000"/>
              </a:lnSpc>
              <a:buFontTx/>
              <a:buNone/>
            </a:pPr>
            <a:endParaRPr lang="en-US" altLang="en-US" sz="1800" dirty="0" smtClean="0"/>
          </a:p>
          <a:p>
            <a:pPr marL="0" indent="0" eaLnBrk="1" hangingPunct="1">
              <a:lnSpc>
                <a:spcPct val="90000"/>
              </a:lnSpc>
              <a:buFontTx/>
              <a:buNone/>
            </a:pPr>
            <a:r>
              <a:rPr lang="en-US" altLang="en-US" sz="1800" dirty="0" smtClean="0"/>
              <a:t>You can solder the leads and glue them down before attaching the harness, but then the transmitter is running from that point on. We attach the harness ahead of time and then solder and glue down the leads in the field early on the day of deployment to maximize battery life. If you do this, be very careful not to touch the harness with the soldering iron. Melting the harness is a very frustrating event you hopefully won’t experience.</a:t>
            </a:r>
          </a:p>
        </p:txBody>
      </p:sp>
      <p:pic>
        <p:nvPicPr>
          <p:cNvPr id="9219" name="Picture 4" descr="loose wire transmitter"/>
          <p:cNvPicPr>
            <a:picLocks noChangeAspect="1" noChangeArrowheads="1"/>
          </p:cNvPicPr>
          <p:nvPr/>
        </p:nvPicPr>
        <p:blipFill>
          <a:blip r:embed="rId3">
            <a:extLst>
              <a:ext uri="{28A0092B-C50C-407E-A947-70E740481C1C}">
                <a14:useLocalDpi xmlns:a14="http://schemas.microsoft.com/office/drawing/2010/main" val="0"/>
              </a:ext>
            </a:extLst>
          </a:blip>
          <a:srcRect l="21428" t="23810" r="25000" b="16667"/>
          <a:stretch>
            <a:fillRect/>
          </a:stretch>
        </p:blipFill>
        <p:spPr bwMode="auto">
          <a:xfrm>
            <a:off x="2667000" y="304800"/>
            <a:ext cx="35814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4495800"/>
            <a:ext cx="8229600" cy="1600200"/>
          </a:xfrm>
        </p:spPr>
        <p:txBody>
          <a:bodyPr/>
          <a:lstStyle/>
          <a:p>
            <a:pPr marL="0" indent="0" eaLnBrk="1" hangingPunct="1">
              <a:buFontTx/>
              <a:buNone/>
            </a:pPr>
            <a:r>
              <a:rPr lang="en-US" altLang="en-US" sz="1800" smtClean="0"/>
              <a:t>If your transmitters use a magnet that is removed to activate the transmitter, remove the magnet, attach the harness, and put the magnet back in place. Before doing this, place some of the harness material between the transmitter and the magnet and make sure the magnet can still turn the transmitter off. This may take some individual adjustment depending on your transmitters.</a:t>
            </a:r>
          </a:p>
        </p:txBody>
      </p:sp>
      <p:pic>
        <p:nvPicPr>
          <p:cNvPr id="10243" name="Picture 4" descr="transmitters"/>
          <p:cNvPicPr>
            <a:picLocks noChangeAspect="1" noChangeArrowheads="1"/>
          </p:cNvPicPr>
          <p:nvPr/>
        </p:nvPicPr>
        <p:blipFill>
          <a:blip r:embed="rId3">
            <a:extLst>
              <a:ext uri="{28A0092B-C50C-407E-A947-70E740481C1C}">
                <a14:useLocalDpi xmlns:a14="http://schemas.microsoft.com/office/drawing/2010/main" val="0"/>
              </a:ext>
            </a:extLst>
          </a:blip>
          <a:srcRect l="26154" t="32820" r="49231"/>
          <a:stretch>
            <a:fillRect/>
          </a:stretch>
        </p:blipFill>
        <p:spPr bwMode="auto">
          <a:xfrm>
            <a:off x="3124200" y="533400"/>
            <a:ext cx="17526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Line 6"/>
          <p:cNvSpPr>
            <a:spLocks noChangeShapeType="1"/>
          </p:cNvSpPr>
          <p:nvPr/>
        </p:nvSpPr>
        <p:spPr bwMode="auto">
          <a:xfrm flipH="1">
            <a:off x="4419600" y="990600"/>
            <a:ext cx="1143000" cy="762000"/>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5" name="Text Box 7"/>
          <p:cNvSpPr txBox="1">
            <a:spLocks noChangeArrowheads="1"/>
          </p:cNvSpPr>
          <p:nvPr/>
        </p:nvSpPr>
        <p:spPr bwMode="auto">
          <a:xfrm>
            <a:off x="5486400" y="762000"/>
            <a:ext cx="2743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t>The magnet (not shown) on the transmitters we used, came wrapped in tape around the transmitter here.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1851</Words>
  <Application>Microsoft Office PowerPoint</Application>
  <PresentationFormat>On-screen Show (4:3)</PresentationFormat>
  <Paragraphs>138</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Figure-Eight Harness Design and Transmitter Attachment</vt:lpstr>
      <vt:lpstr>PowerPoint Presentation</vt:lpstr>
      <vt:lpstr>PowerPoint Presentation</vt:lpstr>
      <vt:lpstr>PowerPoint Presentation</vt:lpstr>
      <vt:lpstr>PowerPoint Presentation</vt:lpstr>
      <vt:lpstr>PowerPoint Presentation</vt:lpstr>
      <vt:lpstr>Transmitters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Harness Placement</vt:lpstr>
      <vt:lpstr>PowerPoint Presentation</vt:lpstr>
      <vt:lpstr>PowerPoint Presentation</vt:lpstr>
      <vt:lpstr>PowerPoint Presentation</vt:lpstr>
      <vt:lpstr>Antenna Length</vt:lpstr>
      <vt:lpstr>For Geolocators</vt:lpstr>
      <vt:lpstr>Questions?</vt:lpstr>
      <vt:lpstr>Citing These Methods</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dc:creator>
  <cp:lastModifiedBy>H</cp:lastModifiedBy>
  <cp:revision>28</cp:revision>
  <dcterms:created xsi:type="dcterms:W3CDTF">2010-10-21T19:12:54Z</dcterms:created>
  <dcterms:modified xsi:type="dcterms:W3CDTF">2015-02-19T21:25:05Z</dcterms:modified>
  <cp:contentStatus/>
</cp:coreProperties>
</file>